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262" r:id="rId4"/>
    <p:sldId id="263" r:id="rId5"/>
    <p:sldId id="264" r:id="rId6"/>
    <p:sldId id="265" r:id="rId7"/>
    <p:sldId id="259" r:id="rId8"/>
    <p:sldId id="260" r:id="rId9"/>
    <p:sldId id="266" r:id="rId10"/>
    <p:sldId id="267" r:id="rId11"/>
    <p:sldId id="268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12"/>
    <p:restoredTop sz="50000"/>
  </p:normalViewPr>
  <p:slideViewPr>
    <p:cSldViewPr>
      <p:cViewPr varScale="1">
        <p:scale>
          <a:sx n="46" d="100"/>
          <a:sy n="46" d="100"/>
        </p:scale>
        <p:origin x="80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66179-209E-478D-AD63-82301AFBBCB1}" type="datetimeFigureOut">
              <a:rPr lang="en-US" smtClean="0"/>
              <a:pPr/>
              <a:t>10/18/16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A9537-53D3-4F6A-90FC-428538AB9A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04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14AB1-EF9F-7641-A9FF-6B21B5F2F8D2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3DF95-100C-E64C-9B5E-E9C190A39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9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6159-ECE1-4DF2-9148-5A8420B2D925}" type="datetimeFigureOut">
              <a:rPr lang="en-US" smtClean="0"/>
              <a:pPr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D88-F0B9-4816-AC60-816CC0CDF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6159-ECE1-4DF2-9148-5A8420B2D925}" type="datetimeFigureOut">
              <a:rPr lang="en-US" smtClean="0"/>
              <a:pPr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D88-F0B9-4816-AC60-816CC0CDF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6159-ECE1-4DF2-9148-5A8420B2D925}" type="datetimeFigureOut">
              <a:rPr lang="en-US" smtClean="0"/>
              <a:pPr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D88-F0B9-4816-AC60-816CC0CDF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6159-ECE1-4DF2-9148-5A8420B2D925}" type="datetimeFigureOut">
              <a:rPr lang="en-US" smtClean="0"/>
              <a:pPr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D88-F0B9-4816-AC60-816CC0CDF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6159-ECE1-4DF2-9148-5A8420B2D925}" type="datetimeFigureOut">
              <a:rPr lang="en-US" smtClean="0"/>
              <a:pPr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D88-F0B9-4816-AC60-816CC0CDF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6159-ECE1-4DF2-9148-5A8420B2D925}" type="datetimeFigureOut">
              <a:rPr lang="en-US" smtClean="0"/>
              <a:pPr/>
              <a:t>10/18/16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D88-F0B9-4816-AC60-816CC0CDF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6159-ECE1-4DF2-9148-5A8420B2D925}" type="datetimeFigureOut">
              <a:rPr lang="en-US" smtClean="0"/>
              <a:pPr/>
              <a:t>10/18/16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D88-F0B9-4816-AC60-816CC0CDF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6159-ECE1-4DF2-9148-5A8420B2D925}" type="datetimeFigureOut">
              <a:rPr lang="en-US" smtClean="0"/>
              <a:pPr/>
              <a:t>10/18/16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D88-F0B9-4816-AC60-816CC0CDF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6159-ECE1-4DF2-9148-5A8420B2D925}" type="datetimeFigureOut">
              <a:rPr lang="en-US" smtClean="0"/>
              <a:pPr/>
              <a:t>10/18/16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D88-F0B9-4816-AC60-816CC0CDF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6159-ECE1-4DF2-9148-5A8420B2D925}" type="datetimeFigureOut">
              <a:rPr lang="en-US" smtClean="0"/>
              <a:pPr/>
              <a:t>10/18/16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D88-F0B9-4816-AC60-816CC0CDF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6159-ECE1-4DF2-9148-5A8420B2D925}" type="datetimeFigureOut">
              <a:rPr lang="en-US" smtClean="0"/>
              <a:pPr/>
              <a:t>10/18/16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FD88-F0B9-4816-AC60-816CC0CDF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76159-ECE1-4DF2-9148-5A8420B2D925}" type="datetimeFigureOut">
              <a:rPr lang="en-US" smtClean="0"/>
              <a:pPr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CFD88-F0B9-4816-AC60-816CC0CDF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4/4e/Prise_de_la_Bastille.jpg" TargetMode="Externa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recollectionbooks.com/bleed/Encyclopedia/BresciGaetano/bresci01.jpg&amp;imgrefurl=http://recollectionbooks.com/bleed/07ref.htm&amp;h=205&amp;w=200&amp;sz=18&amp;hl=en&amp;start=2&amp;um=1&amp;tbnid=tQX6mDs0VZIgOM:&amp;tbnh=105&amp;tbnw=102&amp;prev=/images?q=bread+riot&amp;svnum=10&amp;um=1&amp;hl=en" TargetMode="Externa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pic>
        <p:nvPicPr>
          <p:cNvPr id="9218" name="Picture 2" descr="Image:Prise de la Bastill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7831487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6388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estate broke off and declared themselves the national assembly</a:t>
            </a:r>
          </a:p>
          <a:p>
            <a:r>
              <a:rPr lang="en-US" dirty="0" smtClean="0"/>
              <a:t>They invited members of the other estate to help write a constitution</a:t>
            </a:r>
          </a:p>
          <a:p>
            <a:r>
              <a:rPr lang="en-US" dirty="0" smtClean="0"/>
              <a:t>When the national assembly returned to the estate general the doors were locked and guarded by armed soldiers</a:t>
            </a:r>
          </a:p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estate met on a nearby tennis court and took an oath “to never separate and meet whenever possible to write a new constitution”</a:t>
            </a:r>
            <a:endParaRPr lang="en-US" dirty="0"/>
          </a:p>
        </p:txBody>
      </p:sp>
      <p:pic>
        <p:nvPicPr>
          <p:cNvPr id="24578" name="Picture 2" descr="http://www.portalmundos.com/mundohistoria/jpg/basti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335003"/>
            <a:ext cx="4038600" cy="26656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410200" cy="5867400"/>
          </a:xfrm>
        </p:spPr>
        <p:txBody>
          <a:bodyPr/>
          <a:lstStyle/>
          <a:p>
            <a:r>
              <a:rPr lang="en-US" dirty="0" smtClean="0"/>
              <a:t>Some members of the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estate started to agree with the 3</a:t>
            </a:r>
            <a:r>
              <a:rPr lang="en-US" baseline="30000" dirty="0" smtClean="0"/>
              <a:t>rd</a:t>
            </a:r>
            <a:r>
              <a:rPr lang="en-US" dirty="0" smtClean="0"/>
              <a:t> estate</a:t>
            </a:r>
          </a:p>
          <a:p>
            <a:r>
              <a:rPr lang="en-US" dirty="0" smtClean="0"/>
              <a:t>Louis XVI reluctantly agreed with the new constitution</a:t>
            </a:r>
          </a:p>
          <a:p>
            <a:r>
              <a:rPr lang="en-US" dirty="0" smtClean="0"/>
              <a:t>Starvation continued and it was rumored that Louis XVI was going to dissolve the national assembly</a:t>
            </a:r>
            <a:endParaRPr lang="en-US" dirty="0"/>
          </a:p>
        </p:txBody>
      </p:sp>
      <p:pic>
        <p:nvPicPr>
          <p:cNvPr id="23554" name="Picture 2" descr="http://cache.eb.com/eb/image?id=82591&amp;rendTypeId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5425" y="2571750"/>
            <a:ext cx="3838575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6388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800 Parisians gather outside the medieval prison – The Bastille</a:t>
            </a:r>
          </a:p>
          <a:p>
            <a:r>
              <a:rPr lang="en-US" dirty="0" smtClean="0"/>
              <a:t>They demanded the weapons and gunpowder inside</a:t>
            </a:r>
          </a:p>
          <a:p>
            <a:r>
              <a:rPr lang="en-US" dirty="0" smtClean="0"/>
              <a:t>The leader of the Bastille had his troops open fire on the crowd</a:t>
            </a:r>
          </a:p>
          <a:p>
            <a:r>
              <a:rPr lang="en-US" dirty="0" smtClean="0"/>
              <a:t>The mob broke through and killed the leader and five of his men – they released several prisoners as well</a:t>
            </a:r>
          </a:p>
          <a:p>
            <a:r>
              <a:rPr lang="en-US" dirty="0" smtClean="0"/>
              <a:t>July 14</a:t>
            </a:r>
            <a:r>
              <a:rPr lang="en-US" baseline="30000" dirty="0" smtClean="0"/>
              <a:t>th</a:t>
            </a:r>
            <a:r>
              <a:rPr lang="en-US" dirty="0" smtClean="0"/>
              <a:t> - Bastille Day is the beginning of the French Revolution</a:t>
            </a:r>
            <a:endParaRPr lang="en-US" dirty="0"/>
          </a:p>
        </p:txBody>
      </p:sp>
      <p:pic>
        <p:nvPicPr>
          <p:cNvPr id="5122" name="Picture 2" descr="http://cache.eb.com/eb/image?id=90498&amp;rendTypeId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581400"/>
            <a:ext cx="3929062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/>
          <a:lstStyle/>
          <a:p>
            <a:r>
              <a:rPr lang="en-US" dirty="0" smtClean="0"/>
              <a:t>France was experiencing the worst famine in hundreds of years</a:t>
            </a:r>
          </a:p>
          <a:p>
            <a:r>
              <a:rPr lang="en-US" dirty="0" smtClean="0"/>
              <a:t>People spent 80% of their income on bread</a:t>
            </a:r>
          </a:p>
          <a:p>
            <a:r>
              <a:rPr lang="en-US" dirty="0" smtClean="0"/>
              <a:t>The Great Fear</a:t>
            </a:r>
          </a:p>
          <a:p>
            <a:pPr lvl="1"/>
            <a:r>
              <a:rPr lang="en-US" dirty="0" smtClean="0"/>
              <a:t>Rumors that led peasants to steal food and burn noble’s manors</a:t>
            </a:r>
          </a:p>
          <a:p>
            <a:r>
              <a:rPr lang="en-US" dirty="0" smtClean="0"/>
              <a:t>Paris in Arms</a:t>
            </a:r>
          </a:p>
          <a:p>
            <a:pPr lvl="1"/>
            <a:r>
              <a:rPr lang="en-US" dirty="0" smtClean="0"/>
              <a:t>Paris was the heart of the revolution</a:t>
            </a:r>
            <a:endParaRPr lang="en-US" dirty="0"/>
          </a:p>
        </p:txBody>
      </p:sp>
      <p:pic>
        <p:nvPicPr>
          <p:cNvPr id="1026" name="Picture 2" descr="http://www.replica.co.uk/images/specials/br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9906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6477000" cy="6019800"/>
          </a:xfrm>
        </p:spPr>
        <p:txBody>
          <a:bodyPr/>
          <a:lstStyle/>
          <a:p>
            <a:r>
              <a:rPr lang="en-US" dirty="0" smtClean="0"/>
              <a:t>Marquis de Lafayette</a:t>
            </a:r>
          </a:p>
          <a:p>
            <a:pPr lvl="1"/>
            <a:r>
              <a:rPr lang="en-US" dirty="0" smtClean="0"/>
              <a:t>Fought alongside George Washington in the American Revolution</a:t>
            </a:r>
          </a:p>
          <a:p>
            <a:pPr lvl="1"/>
            <a:r>
              <a:rPr lang="en-US" dirty="0" smtClean="0"/>
              <a:t>Headed the National Guard in France</a:t>
            </a:r>
          </a:p>
          <a:p>
            <a:pPr lvl="2"/>
            <a:r>
              <a:rPr lang="en-US" dirty="0" smtClean="0"/>
              <a:t>Middle Class Militia</a:t>
            </a:r>
          </a:p>
          <a:p>
            <a:pPr lvl="2"/>
            <a:r>
              <a:rPr lang="en-US" dirty="0" smtClean="0"/>
              <a:t>First to dawn the red, white, blue flag</a:t>
            </a:r>
          </a:p>
          <a:p>
            <a:pPr lvl="2"/>
            <a:r>
              <a:rPr lang="en-US" dirty="0" smtClean="0"/>
              <a:t>Fought against the Royal army</a:t>
            </a:r>
          </a:p>
          <a:p>
            <a:r>
              <a:rPr lang="en-US" dirty="0" smtClean="0"/>
              <a:t>After the storming of the Bastille the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estate gave up many of their rights</a:t>
            </a:r>
            <a:endParaRPr lang="en-US" dirty="0"/>
          </a:p>
        </p:txBody>
      </p:sp>
      <p:pic>
        <p:nvPicPr>
          <p:cNvPr id="32770" name="Picture 2" descr="http://www.americanrevolution.com/MarquisdeLafayette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3305175"/>
            <a:ext cx="2752725" cy="3552825"/>
          </a:xfrm>
          <a:prstGeom prst="rect">
            <a:avLst/>
          </a:prstGeom>
          <a:noFill/>
        </p:spPr>
      </p:pic>
      <p:pic>
        <p:nvPicPr>
          <p:cNvPr id="32772" name="Picture 4" descr="http://upload.wikimedia.org/wikipedia/commons/thumb/c/c3/Flag_of_France.svg/800px-Flag_of_Franc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7829" y="1600200"/>
            <a:ext cx="2516171" cy="16763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9436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Declaration of the Rights of Man</a:t>
            </a:r>
          </a:p>
          <a:p>
            <a:pPr lvl="1"/>
            <a:r>
              <a:rPr lang="en-US" dirty="0" smtClean="0"/>
              <a:t>Modeled after the American Declaration of Independence</a:t>
            </a:r>
          </a:p>
          <a:p>
            <a:pPr lvl="1"/>
            <a:r>
              <a:rPr lang="en-US" dirty="0" smtClean="0"/>
              <a:t>Inspired by the </a:t>
            </a:r>
            <a:r>
              <a:rPr lang="en-US" dirty="0" err="1" smtClean="0"/>
              <a:t>Philosophes</a:t>
            </a:r>
            <a:r>
              <a:rPr lang="en-US" dirty="0" smtClean="0"/>
              <a:t> of the Enlightenment</a:t>
            </a:r>
          </a:p>
          <a:p>
            <a:pPr lvl="1"/>
            <a:r>
              <a:rPr lang="en-US" dirty="0" smtClean="0"/>
              <a:t>Entitled to “Liberty, property, security and resistance to oppression”</a:t>
            </a:r>
          </a:p>
          <a:p>
            <a:pPr lvl="1"/>
            <a:r>
              <a:rPr lang="en-US" dirty="0" smtClean="0"/>
              <a:t>All citizens are equal before the law</a:t>
            </a:r>
          </a:p>
          <a:p>
            <a:pPr lvl="1"/>
            <a:r>
              <a:rPr lang="en-US" dirty="0" smtClean="0"/>
              <a:t>Freedom of religion</a:t>
            </a:r>
          </a:p>
          <a:p>
            <a:pPr lvl="1"/>
            <a:r>
              <a:rPr lang="en-US" dirty="0" smtClean="0"/>
              <a:t>Louis XVI was reluctant to accept these reforms</a:t>
            </a:r>
            <a:endParaRPr lang="en-US" dirty="0"/>
          </a:p>
        </p:txBody>
      </p:sp>
      <p:pic>
        <p:nvPicPr>
          <p:cNvPr id="31746" name="Picture 2" descr="http://www.theorderoftime.com/images/theorder/timeim/inf/decl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4308" y="2743200"/>
            <a:ext cx="3149692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64008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Women march on Versailles</a:t>
            </a:r>
          </a:p>
          <a:p>
            <a:pPr lvl="1"/>
            <a:r>
              <a:rPr lang="en-US" dirty="0" smtClean="0"/>
              <a:t>Thousands of French woman marched to the Louis’ palace demanding bread</a:t>
            </a:r>
          </a:p>
          <a:p>
            <a:pPr lvl="1"/>
            <a:r>
              <a:rPr lang="en-US" dirty="0" smtClean="0"/>
              <a:t>Many were angered with Marie Antoinette</a:t>
            </a:r>
          </a:p>
          <a:p>
            <a:pPr lvl="2"/>
            <a:r>
              <a:rPr lang="en-US" dirty="0" smtClean="0"/>
              <a:t>She continued to live lavishly</a:t>
            </a:r>
          </a:p>
          <a:p>
            <a:pPr lvl="2"/>
            <a:r>
              <a:rPr lang="en-US" dirty="0" smtClean="0"/>
              <a:t>When Marie heard about the starving peasants it was reported she replied, “Let them eat cake”</a:t>
            </a:r>
          </a:p>
          <a:p>
            <a:pPr lvl="2"/>
            <a:r>
              <a:rPr lang="en-US" dirty="0" smtClean="0"/>
              <a:t>This was untrue but hurt Antoinette’s image all the same</a:t>
            </a:r>
          </a:p>
          <a:p>
            <a:pPr lvl="1"/>
            <a:r>
              <a:rPr lang="en-US" dirty="0" smtClean="0"/>
              <a:t>The women refused to leave until Louis XVI returned to Paris with them</a:t>
            </a:r>
            <a:endParaRPr lang="en-US" dirty="0"/>
          </a:p>
        </p:txBody>
      </p:sp>
      <p:pic>
        <p:nvPicPr>
          <p:cNvPr id="30722" name="Picture 2" descr="http://www.nndb.com/people/185/000085927/marie-antoinette-1-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1" y="914399"/>
            <a:ext cx="2743200" cy="33040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The national assembly</a:t>
            </a:r>
          </a:p>
          <a:p>
            <a:pPr lvl="1"/>
            <a:r>
              <a:rPr lang="en-US" dirty="0" smtClean="0"/>
              <a:t>Reorganizes the church</a:t>
            </a:r>
          </a:p>
          <a:p>
            <a:pPr lvl="2"/>
            <a:r>
              <a:rPr lang="en-US" dirty="0" smtClean="0"/>
              <a:t>They sell off all the church land to pay debts</a:t>
            </a:r>
          </a:p>
          <a:p>
            <a:pPr lvl="2"/>
            <a:r>
              <a:rPr lang="en-US" dirty="0" smtClean="0"/>
              <a:t>Church was now under state control and all clergy had to be elected</a:t>
            </a:r>
          </a:p>
          <a:p>
            <a:pPr lvl="2"/>
            <a:r>
              <a:rPr lang="en-US" dirty="0" smtClean="0"/>
              <a:t>Pope in Italy condemns this move</a:t>
            </a:r>
          </a:p>
          <a:p>
            <a:r>
              <a:rPr lang="en-US" dirty="0" smtClean="0"/>
              <a:t>Constitution of 1791</a:t>
            </a:r>
          </a:p>
          <a:p>
            <a:pPr lvl="1"/>
            <a:r>
              <a:rPr lang="en-US" dirty="0" smtClean="0"/>
              <a:t>Created by the national assembly</a:t>
            </a:r>
          </a:p>
          <a:p>
            <a:pPr lvl="1"/>
            <a:r>
              <a:rPr lang="en-US" dirty="0" smtClean="0"/>
              <a:t>Had a limited monarchy, legislative branch</a:t>
            </a:r>
          </a:p>
          <a:p>
            <a:pPr lvl="1"/>
            <a:r>
              <a:rPr lang="en-US" dirty="0" smtClean="0"/>
              <a:t>Eliminated church control</a:t>
            </a:r>
            <a:endParaRPr lang="en-US" dirty="0"/>
          </a:p>
        </p:txBody>
      </p:sp>
      <p:pic>
        <p:nvPicPr>
          <p:cNvPr id="29698" name="Picture 2" descr="http://academic.brooklyn.cuny.edu/history/core/pics/0253/img0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8437" y="4495800"/>
            <a:ext cx="3465563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Louis XVI and Marie Antoinette attempt to flee Paris</a:t>
            </a:r>
          </a:p>
          <a:p>
            <a:pPr lvl="1"/>
            <a:r>
              <a:rPr lang="en-US" dirty="0" smtClean="0"/>
              <a:t>Louis was disguised as a servant</a:t>
            </a:r>
          </a:p>
          <a:p>
            <a:pPr lvl="1"/>
            <a:r>
              <a:rPr lang="en-US" dirty="0" smtClean="0"/>
              <a:t>They were at the edge of town put a peasant recognized Louis because his face was on the money he was holding</a:t>
            </a:r>
          </a:p>
          <a:p>
            <a:pPr lvl="1"/>
            <a:r>
              <a:rPr lang="en-US" dirty="0" smtClean="0"/>
              <a:t>He and Antoinette were dragged back to Paris while onlookers hurled insults at them</a:t>
            </a:r>
          </a:p>
          <a:p>
            <a:pPr lvl="1"/>
            <a:r>
              <a:rPr lang="en-US" dirty="0" smtClean="0"/>
              <a:t>This made Louis XVI look like a traitor to the revolution</a:t>
            </a:r>
            <a:endParaRPr lang="en-US" dirty="0"/>
          </a:p>
        </p:txBody>
      </p:sp>
      <p:pic>
        <p:nvPicPr>
          <p:cNvPr id="28676" name="Picture 4" descr="http://worldroots.com/brigitte/gifs2/louis16fr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7718" y="2286000"/>
            <a:ext cx="3196281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/>
          <a:lstStyle/>
          <a:p>
            <a:r>
              <a:rPr lang="en-US" dirty="0" smtClean="0"/>
              <a:t>Widespread fears</a:t>
            </a:r>
          </a:p>
          <a:p>
            <a:pPr lvl="1"/>
            <a:r>
              <a:rPr lang="en-US" dirty="0" err="1" smtClean="0"/>
              <a:t>Emigres</a:t>
            </a:r>
            <a:r>
              <a:rPr lang="en-US" dirty="0" smtClean="0"/>
              <a:t> – nobles and clergy who fled France spreading tales of the 3</a:t>
            </a:r>
            <a:r>
              <a:rPr lang="en-US" baseline="30000" dirty="0" smtClean="0"/>
              <a:t>rd</a:t>
            </a:r>
            <a:r>
              <a:rPr lang="en-US" dirty="0" smtClean="0"/>
              <a:t> estate taking over</a:t>
            </a:r>
          </a:p>
          <a:p>
            <a:pPr lvl="1"/>
            <a:r>
              <a:rPr lang="en-US" dirty="0" smtClean="0"/>
              <a:t>Catherine the Great (enlightened despot) heard these stories and burned Voltaire’s writings</a:t>
            </a:r>
          </a:p>
          <a:p>
            <a:pPr lvl="1"/>
            <a:r>
              <a:rPr lang="en-US" dirty="0" smtClean="0"/>
              <a:t>Joseph II (Enlightened Despot) was Marie Antoinette’s brother – He threatened to invade France to protect the monarchy</a:t>
            </a:r>
          </a:p>
          <a:p>
            <a:pPr lvl="2"/>
            <a:r>
              <a:rPr lang="en-US" dirty="0" smtClean="0"/>
              <a:t>France revolutionaries prepared for invasion from abroad</a:t>
            </a:r>
            <a:endParaRPr lang="en-US" dirty="0"/>
          </a:p>
        </p:txBody>
      </p:sp>
      <p:pic>
        <p:nvPicPr>
          <p:cNvPr id="35842" name="Picture 2" descr="http://www.flatrock.org.nz/topics/history/assets/catherine_the_gre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4660" y="914400"/>
            <a:ext cx="2509340" cy="3200400"/>
          </a:xfrm>
          <a:prstGeom prst="rect">
            <a:avLst/>
          </a:prstGeom>
          <a:noFill/>
        </p:spPr>
      </p:pic>
      <p:pic>
        <p:nvPicPr>
          <p:cNvPr id="35844" name="Picture 4" descr="http://www.pbs.org/wgbh/nova/einstein/images/ance-2-voltaire2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151312"/>
            <a:ext cx="2362200" cy="2706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248400" cy="5943600"/>
          </a:xfrm>
        </p:spPr>
        <p:txBody>
          <a:bodyPr/>
          <a:lstStyle/>
          <a:p>
            <a:r>
              <a:rPr lang="en-US" dirty="0" smtClean="0"/>
              <a:t>The Old Regime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Estate – Clergy - 1% of population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Estate – Nobility – 1% of population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Estate – Remainder of population</a:t>
            </a:r>
          </a:p>
          <a:p>
            <a:r>
              <a:rPr lang="en-US" dirty="0" smtClean="0"/>
              <a:t>The Clergy</a:t>
            </a:r>
          </a:p>
          <a:p>
            <a:pPr lvl="1"/>
            <a:r>
              <a:rPr lang="en-US" dirty="0" smtClean="0"/>
              <a:t>Very wealthy and powerful</a:t>
            </a:r>
          </a:p>
          <a:p>
            <a:pPr lvl="1"/>
            <a:r>
              <a:rPr lang="en-US" dirty="0" smtClean="0"/>
              <a:t>Owned 10% of the land in France</a:t>
            </a:r>
          </a:p>
          <a:p>
            <a:pPr lvl="1"/>
            <a:r>
              <a:rPr lang="en-US" dirty="0" smtClean="0"/>
              <a:t>Did not have to pay taxes</a:t>
            </a:r>
          </a:p>
          <a:p>
            <a:pPr lvl="1"/>
            <a:r>
              <a:rPr lang="en-US" dirty="0" smtClean="0"/>
              <a:t>Enlightenment condemned the church and asked for reform</a:t>
            </a:r>
            <a:endParaRPr lang="en-US" dirty="0"/>
          </a:p>
        </p:txBody>
      </p:sp>
      <p:pic>
        <p:nvPicPr>
          <p:cNvPr id="8194" name="Picture 2" descr="http://rosenblumtv.files.wordpress.com/2007/05/french-revolutio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681442"/>
            <a:ext cx="3429000" cy="31765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/>
          <a:lstStyle/>
          <a:p>
            <a:r>
              <a:rPr lang="en-US" dirty="0" smtClean="0"/>
              <a:t>Jacobins – A revolutionary political club</a:t>
            </a:r>
          </a:p>
          <a:p>
            <a:pPr lvl="1"/>
            <a:r>
              <a:rPr lang="en-US" dirty="0" smtClean="0"/>
              <a:t>made up of the middle class and intellectuals</a:t>
            </a:r>
          </a:p>
          <a:p>
            <a:pPr lvl="1"/>
            <a:r>
              <a:rPr lang="en-US" dirty="0" smtClean="0"/>
              <a:t>through pamphlets and newspapers they were the voice of the revolution</a:t>
            </a:r>
          </a:p>
          <a:p>
            <a:r>
              <a:rPr lang="en-US" dirty="0" smtClean="0"/>
              <a:t>Aug., 1792 – a crowd of Parisians storm the </a:t>
            </a:r>
            <a:r>
              <a:rPr lang="en-US" dirty="0" err="1" smtClean="0"/>
              <a:t>Tuileries</a:t>
            </a:r>
            <a:r>
              <a:rPr lang="en-US" dirty="0" smtClean="0"/>
              <a:t> (where Louis and Antoinette were being held) and slaughter the King’s guards</a:t>
            </a:r>
            <a:endParaRPr lang="en-US" dirty="0"/>
          </a:p>
        </p:txBody>
      </p:sp>
      <p:pic>
        <p:nvPicPr>
          <p:cNvPr id="3074" name="Picture 2" descr="http://www.georgianindex.net/Napoleon/Tuileries/tuile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4109" y="2514600"/>
            <a:ext cx="3579891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Louis XVI and Marie Antoinette are put on trial as traitors to France</a:t>
            </a:r>
          </a:p>
          <a:p>
            <a:r>
              <a:rPr lang="en-US" dirty="0" smtClean="0"/>
              <a:t>Louis and Antoinette are sentenced to death</a:t>
            </a:r>
          </a:p>
          <a:p>
            <a:pPr lvl="1"/>
            <a:r>
              <a:rPr lang="en-US" dirty="0" smtClean="0"/>
              <a:t>Guillotine – New execution device</a:t>
            </a:r>
          </a:p>
          <a:p>
            <a:r>
              <a:rPr lang="en-US" dirty="0" smtClean="0"/>
              <a:t>Jan., 1793 – Louis XVI is beheaded</a:t>
            </a:r>
          </a:p>
          <a:p>
            <a:r>
              <a:rPr lang="en-US" dirty="0" smtClean="0"/>
              <a:t>Oct., 1793 – Marie Antoinette is beheaded</a:t>
            </a:r>
          </a:p>
          <a:p>
            <a:r>
              <a:rPr lang="en-US" dirty="0" smtClean="0"/>
              <a:t>Louis XVII died of an unknown cause in a dungeon</a:t>
            </a:r>
            <a:endParaRPr lang="en-US" dirty="0"/>
          </a:p>
        </p:txBody>
      </p:sp>
      <p:pic>
        <p:nvPicPr>
          <p:cNvPr id="2050" name="Picture 2" descr="http://www.rjgeib.com/thoughts/french/rob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9095" y="1295400"/>
            <a:ext cx="3604905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Maximillien</a:t>
            </a:r>
            <a:r>
              <a:rPr lang="en-US" dirty="0" smtClean="0"/>
              <a:t> Robespierre</a:t>
            </a:r>
          </a:p>
          <a:p>
            <a:pPr lvl="1"/>
            <a:r>
              <a:rPr lang="en-US" dirty="0" smtClean="0"/>
              <a:t>Rose to the leadership role after the abolition of the monarchy</a:t>
            </a:r>
          </a:p>
          <a:p>
            <a:pPr lvl="1"/>
            <a:r>
              <a:rPr lang="en-US" dirty="0" smtClean="0"/>
              <a:t>Robespierre was a Jacobin</a:t>
            </a:r>
          </a:p>
          <a:p>
            <a:pPr lvl="1"/>
            <a:r>
              <a:rPr lang="en-US" dirty="0" smtClean="0"/>
              <a:t>Nicknamed “The incorruptible”</a:t>
            </a:r>
          </a:p>
          <a:p>
            <a:pPr lvl="1"/>
            <a:r>
              <a:rPr lang="en-US" dirty="0" smtClean="0"/>
              <a:t>His enemies called him a tyrant</a:t>
            </a:r>
          </a:p>
          <a:p>
            <a:pPr lvl="1"/>
            <a:r>
              <a:rPr lang="en-US" dirty="0" smtClean="0"/>
              <a:t>Heavily inspired by Rousseau</a:t>
            </a:r>
          </a:p>
          <a:p>
            <a:pPr lvl="1"/>
            <a:r>
              <a:rPr lang="en-US" dirty="0" smtClean="0"/>
              <a:t>Believed in freedom of religion and wanted to abolish slavery</a:t>
            </a:r>
          </a:p>
          <a:p>
            <a:pPr lvl="1"/>
            <a:r>
              <a:rPr lang="en-US" dirty="0" smtClean="0"/>
              <a:t>He hated the old regime of France</a:t>
            </a:r>
          </a:p>
          <a:p>
            <a:pPr lvl="1"/>
            <a:r>
              <a:rPr lang="en-US" dirty="0" smtClean="0"/>
              <a:t>Used terror to drive the revolution</a:t>
            </a:r>
          </a:p>
          <a:p>
            <a:pPr lvl="1"/>
            <a:r>
              <a:rPr lang="en-US" dirty="0" smtClean="0"/>
              <a:t>“Liberty cannot be secured unless criminals lose their heads”</a:t>
            </a:r>
            <a:endParaRPr lang="en-US" dirty="0"/>
          </a:p>
        </p:txBody>
      </p:sp>
      <p:pic>
        <p:nvPicPr>
          <p:cNvPr id="12290" name="Picture 2" descr="http://www.digischool.nl/kleioscoop/robespier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8191" y="2057400"/>
            <a:ext cx="3565809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/>
          <a:lstStyle/>
          <a:p>
            <a:r>
              <a:rPr lang="en-US" dirty="0" smtClean="0"/>
              <a:t>The Reign of Terror</a:t>
            </a:r>
          </a:p>
          <a:p>
            <a:pPr lvl="1"/>
            <a:r>
              <a:rPr lang="en-US" dirty="0" smtClean="0"/>
              <a:t>Led by Robespierre</a:t>
            </a:r>
          </a:p>
          <a:p>
            <a:pPr lvl="1"/>
            <a:r>
              <a:rPr lang="en-US" dirty="0" smtClean="0"/>
              <a:t>Revolutionary courts conducted hasty trials and spectators greeted death sentences with cries of “Hail the Republic” and “Death to the Traitors”</a:t>
            </a:r>
          </a:p>
          <a:p>
            <a:pPr lvl="1"/>
            <a:r>
              <a:rPr lang="en-US" dirty="0" smtClean="0"/>
              <a:t>40,000 killed during the Reign of Terror</a:t>
            </a:r>
          </a:p>
          <a:p>
            <a:pPr lvl="2"/>
            <a:r>
              <a:rPr lang="en-US" dirty="0" smtClean="0"/>
              <a:t>15% Nobles &amp; Clergy</a:t>
            </a:r>
          </a:p>
          <a:p>
            <a:pPr lvl="2"/>
            <a:r>
              <a:rPr lang="en-US" dirty="0" smtClean="0"/>
              <a:t>15% Middle Class</a:t>
            </a:r>
          </a:p>
          <a:p>
            <a:pPr lvl="2"/>
            <a:r>
              <a:rPr lang="en-US" dirty="0" smtClean="0"/>
              <a:t>70% Peasants and anti-revolutionaries</a:t>
            </a:r>
            <a:endParaRPr lang="en-US" dirty="0"/>
          </a:p>
        </p:txBody>
      </p:sp>
      <p:pic>
        <p:nvPicPr>
          <p:cNvPr id="11266" name="Picture 2" descr="http://www.ladyreading.net/labille-guiard/big/robespier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7654" y="1600200"/>
            <a:ext cx="3626346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/>
          <a:lstStyle/>
          <a:p>
            <a:r>
              <a:rPr lang="en-US" dirty="0" smtClean="0"/>
              <a:t>The Guillotine</a:t>
            </a:r>
          </a:p>
          <a:p>
            <a:pPr lvl="1"/>
            <a:r>
              <a:rPr lang="en-US" dirty="0" smtClean="0"/>
              <a:t>Invented by Dr. Joseph Guillotine</a:t>
            </a:r>
          </a:p>
          <a:p>
            <a:pPr lvl="1"/>
            <a:r>
              <a:rPr lang="en-US" dirty="0" smtClean="0"/>
              <a:t>Instant killer – more humane</a:t>
            </a:r>
            <a:r>
              <a:rPr lang="en-US" dirty="0"/>
              <a:t> </a:t>
            </a:r>
            <a:r>
              <a:rPr lang="en-US" dirty="0" smtClean="0"/>
              <a:t>than the ax</a:t>
            </a:r>
          </a:p>
          <a:p>
            <a:r>
              <a:rPr lang="en-US" dirty="0" smtClean="0"/>
              <a:t>The public turns on Robespierre</a:t>
            </a:r>
          </a:p>
          <a:p>
            <a:pPr lvl="1"/>
            <a:r>
              <a:rPr lang="en-US" dirty="0" smtClean="0"/>
              <a:t>He is arrested and executed the next day for leading the Reign of Terror</a:t>
            </a:r>
          </a:p>
          <a:p>
            <a:r>
              <a:rPr lang="en-US" dirty="0" smtClean="0"/>
              <a:t>Executions slow down drastically after this</a:t>
            </a:r>
          </a:p>
          <a:p>
            <a:pPr lvl="1"/>
            <a:endParaRPr lang="en-US" dirty="0" smtClean="0"/>
          </a:p>
        </p:txBody>
      </p:sp>
      <p:pic>
        <p:nvPicPr>
          <p:cNvPr id="10242" name="Picture 2" descr="http://stoneywageslave.files.wordpress.com/2007/04/guilloti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335" y="2286001"/>
            <a:ext cx="3332665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4" descr="http://www.rci.rutgers.edu/~jemjones/robespierreguillot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14400"/>
            <a:ext cx="5045646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Robespierre the revolution went into a third stage</a:t>
            </a:r>
          </a:p>
          <a:p>
            <a:pPr lvl="1"/>
            <a:r>
              <a:rPr lang="en-US" dirty="0" smtClean="0"/>
              <a:t>5 man directory and a two house legislature</a:t>
            </a:r>
          </a:p>
          <a:p>
            <a:pPr lvl="1"/>
            <a:r>
              <a:rPr lang="en-US" dirty="0" smtClean="0"/>
              <a:t>Very weak</a:t>
            </a:r>
          </a:p>
          <a:p>
            <a:pPr lvl="1"/>
            <a:r>
              <a:rPr lang="en-US" dirty="0" smtClean="0"/>
              <a:t>Émigrés return France</a:t>
            </a:r>
          </a:p>
          <a:p>
            <a:pPr lvl="1"/>
            <a:r>
              <a:rPr lang="en-US" dirty="0" smtClean="0"/>
              <a:t>Supporters of the Monarchy win the majority of seats in the legislature</a:t>
            </a:r>
          </a:p>
          <a:p>
            <a:pPr lvl="1"/>
            <a:r>
              <a:rPr lang="en-US" dirty="0" smtClean="0"/>
              <a:t>As chaos threatened they turned to a man named Napoleon Bonaparte</a:t>
            </a:r>
            <a:endParaRPr lang="en-US" dirty="0"/>
          </a:p>
        </p:txBody>
      </p:sp>
      <p:pic>
        <p:nvPicPr>
          <p:cNvPr id="44034" name="Picture 2" descr="http://www.solarnavigator.net/history/explorers_history/Napoleon_Bonapartes_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150" y="1143000"/>
            <a:ext cx="337185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/>
          <a:lstStyle/>
          <a:p>
            <a:r>
              <a:rPr lang="en-US" dirty="0" smtClean="0"/>
              <a:t>The legislature thought they could use Napoleon as a puppet</a:t>
            </a:r>
          </a:p>
          <a:p>
            <a:pPr lvl="1"/>
            <a:r>
              <a:rPr lang="en-US" dirty="0" smtClean="0"/>
              <a:t>They were greatly mistaken as Napoleon soon becomes ruler of France</a:t>
            </a:r>
          </a:p>
          <a:p>
            <a:r>
              <a:rPr lang="en-US" dirty="0" smtClean="0"/>
              <a:t>France builds up a strong sense of Nationalism</a:t>
            </a:r>
            <a:endParaRPr lang="en-US" dirty="0"/>
          </a:p>
        </p:txBody>
      </p:sp>
      <p:pic>
        <p:nvPicPr>
          <p:cNvPr id="43010" name="Picture 2" descr="http://web2.airmail.net/napoleon/Napoleon_Gre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3176" y="2057400"/>
            <a:ext cx="3510824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4864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Napoleon’s rise to power</a:t>
            </a:r>
          </a:p>
          <a:p>
            <a:pPr lvl="1"/>
            <a:r>
              <a:rPr lang="en-US" dirty="0" smtClean="0"/>
              <a:t>Military Lieutenant</a:t>
            </a:r>
            <a:endParaRPr lang="en-US" dirty="0"/>
          </a:p>
          <a:p>
            <a:pPr lvl="1"/>
            <a:r>
              <a:rPr lang="en-US" dirty="0" smtClean="0"/>
              <a:t>Favored the Jacobins – but disagreed with some of their views</a:t>
            </a:r>
          </a:p>
          <a:p>
            <a:pPr lvl="1"/>
            <a:r>
              <a:rPr lang="en-US" dirty="0" smtClean="0"/>
              <a:t>He was victorious in many military conflicts and rose through the ranks of the French Military</a:t>
            </a:r>
          </a:p>
          <a:p>
            <a:pPr lvl="1"/>
            <a:r>
              <a:rPr lang="en-US" dirty="0" smtClean="0"/>
              <a:t>Shortly after being appointed to lead France he named himself Emperor for life</a:t>
            </a:r>
          </a:p>
          <a:p>
            <a:pPr lvl="1"/>
            <a:r>
              <a:rPr lang="en-US" dirty="0" smtClean="0"/>
              <a:t>Napoleon invites the Pope to France</a:t>
            </a:r>
          </a:p>
          <a:p>
            <a:pPr lvl="2"/>
            <a:r>
              <a:rPr lang="en-US" dirty="0" smtClean="0"/>
              <a:t>Napoleon takes the crown from the Pope and places it on his own head</a:t>
            </a:r>
          </a:p>
        </p:txBody>
      </p:sp>
      <p:pic>
        <p:nvPicPr>
          <p:cNvPr id="41986" name="Picture 2" descr="http://cache.viewimages.com/xc/51075326.jpg?v=1&amp;c=ViewImages&amp;k=2&amp;d=03FC8F4A2C60278119CBB361BF8B1723284831B75F48EF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2679" y="914400"/>
            <a:ext cx="4041321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Napoleon strengthens the central government</a:t>
            </a:r>
          </a:p>
          <a:p>
            <a:r>
              <a:rPr lang="en-US" dirty="0" smtClean="0"/>
              <a:t>Napoleon helps improve the economy</a:t>
            </a:r>
          </a:p>
          <a:p>
            <a:r>
              <a:rPr lang="en-US" dirty="0" smtClean="0"/>
              <a:t>Makes peace with the Catholic Church</a:t>
            </a:r>
          </a:p>
          <a:p>
            <a:r>
              <a:rPr lang="en-US" dirty="0" smtClean="0"/>
              <a:t>All estates liked Napoleon</a:t>
            </a:r>
          </a:p>
          <a:p>
            <a:r>
              <a:rPr lang="en-US" dirty="0" smtClean="0"/>
              <a:t>Napoleonic code</a:t>
            </a:r>
          </a:p>
          <a:p>
            <a:pPr lvl="1"/>
            <a:r>
              <a:rPr lang="en-US" dirty="0" smtClean="0"/>
              <a:t>New law under the rule of Napoleon</a:t>
            </a:r>
          </a:p>
          <a:p>
            <a:pPr lvl="1"/>
            <a:r>
              <a:rPr lang="en-US" dirty="0" smtClean="0"/>
              <a:t>Embodied Enlightenment ideas, but valued order and authority over individual rights</a:t>
            </a:r>
            <a:endParaRPr lang="en-US" dirty="0"/>
          </a:p>
        </p:txBody>
      </p:sp>
      <p:pic>
        <p:nvPicPr>
          <p:cNvPr id="49154" name="Picture 2" descr="http://shuzak.com/Personal/Blog/uploaded_images/NapoleonStart%20copy-704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19200"/>
            <a:ext cx="3581400" cy="42016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400800" cy="5943600"/>
          </a:xfrm>
        </p:spPr>
        <p:txBody>
          <a:bodyPr/>
          <a:lstStyle/>
          <a:p>
            <a:r>
              <a:rPr lang="en-US" dirty="0" smtClean="0"/>
              <a:t>The Nobles</a:t>
            </a:r>
          </a:p>
          <a:p>
            <a:pPr lvl="1"/>
            <a:r>
              <a:rPr lang="en-US" dirty="0" smtClean="0"/>
              <a:t>Held the top positions in government, army and the courts</a:t>
            </a:r>
          </a:p>
          <a:p>
            <a:pPr lvl="1"/>
            <a:r>
              <a:rPr lang="en-US" dirty="0" smtClean="0"/>
              <a:t>Did not pay taxes</a:t>
            </a:r>
          </a:p>
          <a:p>
            <a:pPr lvl="1"/>
            <a:r>
              <a:rPr lang="en-US" dirty="0" smtClean="0"/>
              <a:t>Enjoyed endless entertainments</a:t>
            </a:r>
          </a:p>
          <a:p>
            <a:pPr lvl="1"/>
            <a:r>
              <a:rPr lang="en-US" dirty="0" smtClean="0"/>
              <a:t>They were far removed from the 3</a:t>
            </a:r>
            <a:r>
              <a:rPr lang="en-US" baseline="30000" dirty="0" smtClean="0"/>
              <a:t>rd</a:t>
            </a:r>
            <a:r>
              <a:rPr lang="en-US" dirty="0" smtClean="0"/>
              <a:t> estate</a:t>
            </a:r>
          </a:p>
        </p:txBody>
      </p:sp>
      <p:pic>
        <p:nvPicPr>
          <p:cNvPr id="4098" name="Picture 2" descr="http://www.mwscomp.com/movies/grail/jpgs/peasa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103371"/>
            <a:ext cx="4114800" cy="27546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/>
          <a:lstStyle/>
          <a:p>
            <a:r>
              <a:rPr lang="en-US" dirty="0" smtClean="0"/>
              <a:t>Building an Empire</a:t>
            </a:r>
          </a:p>
          <a:p>
            <a:pPr lvl="1"/>
            <a:r>
              <a:rPr lang="en-US" dirty="0" smtClean="0"/>
              <a:t>Napoleon led many swift victories over European countries</a:t>
            </a:r>
          </a:p>
          <a:p>
            <a:pPr lvl="1"/>
            <a:r>
              <a:rPr lang="en-US" dirty="0" smtClean="0"/>
              <a:t>“A man such as I am cares little for the life of a million men”</a:t>
            </a:r>
          </a:p>
          <a:p>
            <a:pPr lvl="1"/>
            <a:r>
              <a:rPr lang="en-US" dirty="0" smtClean="0"/>
              <a:t>Napoleon takes over the Netherlands, Belgium and parts of Italy, Prussia and Germany</a:t>
            </a:r>
          </a:p>
          <a:p>
            <a:pPr lvl="1"/>
            <a:r>
              <a:rPr lang="en-US" dirty="0" smtClean="0"/>
              <a:t>He then put friends and relatives in charge of these new territories</a:t>
            </a:r>
          </a:p>
          <a:p>
            <a:pPr lvl="1"/>
            <a:r>
              <a:rPr lang="en-US" dirty="0" smtClean="0"/>
              <a:t>Nationalism grows even stronger</a:t>
            </a:r>
            <a:endParaRPr lang="en-US" dirty="0"/>
          </a:p>
        </p:txBody>
      </p:sp>
      <p:pic>
        <p:nvPicPr>
          <p:cNvPr id="48130" name="Picture 2" descr="http://www.hln-store.com/catalog/napole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133600"/>
            <a:ext cx="4318000" cy="3238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France vs. Britain</a:t>
            </a:r>
          </a:p>
          <a:p>
            <a:pPr lvl="1"/>
            <a:r>
              <a:rPr lang="en-US" dirty="0" smtClean="0"/>
              <a:t>Britain relied on its strong navy</a:t>
            </a:r>
          </a:p>
          <a:p>
            <a:pPr lvl="1"/>
            <a:r>
              <a:rPr lang="en-US" dirty="0" smtClean="0"/>
              <a:t>1805 - Napoleon prepares to invade England</a:t>
            </a:r>
          </a:p>
          <a:p>
            <a:pPr lvl="1"/>
            <a:r>
              <a:rPr lang="en-US" dirty="0" smtClean="0"/>
              <a:t>Napoleon loses at the battle of Trafalgar and the French fleet is destroyed</a:t>
            </a:r>
          </a:p>
          <a:p>
            <a:pPr lvl="1"/>
            <a:r>
              <a:rPr lang="en-US" dirty="0" smtClean="0"/>
              <a:t>Napoleon waged economic warfare with England</a:t>
            </a:r>
          </a:p>
          <a:p>
            <a:pPr lvl="2"/>
            <a:r>
              <a:rPr lang="en-US" dirty="0" smtClean="0"/>
              <a:t>Napoleon closed all ports in Europe to England</a:t>
            </a:r>
          </a:p>
          <a:p>
            <a:pPr lvl="1"/>
            <a:r>
              <a:rPr lang="en-US" dirty="0" smtClean="0"/>
              <a:t>France and England seized neutral ships during this time</a:t>
            </a:r>
          </a:p>
          <a:p>
            <a:pPr lvl="2"/>
            <a:r>
              <a:rPr lang="en-US" dirty="0" smtClean="0"/>
              <a:t>British ships continue to sink American ships and this leads to the war of 1812</a:t>
            </a:r>
          </a:p>
          <a:p>
            <a:pPr lvl="1"/>
            <a:r>
              <a:rPr lang="en-US" dirty="0" smtClean="0"/>
              <a:t>Napoleon’s tactics did not work against Britain</a:t>
            </a:r>
            <a:endParaRPr lang="en-US" dirty="0"/>
          </a:p>
        </p:txBody>
      </p:sp>
      <p:pic>
        <p:nvPicPr>
          <p:cNvPr id="47106" name="Picture 2" descr="Portrait of Bonaparte, Napoleo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1043" y="2209800"/>
            <a:ext cx="3392957" cy="46481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Challenges to Napoleon’s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/>
          <a:lstStyle/>
          <a:p>
            <a:r>
              <a:rPr lang="en-US" dirty="0" smtClean="0"/>
              <a:t>France and Napoleon sweep through Europe spreading French views on government and the role of the Church</a:t>
            </a:r>
          </a:p>
          <a:p>
            <a:r>
              <a:rPr lang="en-US" dirty="0" smtClean="0"/>
              <a:t>Napoleonic code sweeps throughout Europe as well</a:t>
            </a:r>
          </a:p>
          <a:p>
            <a:r>
              <a:rPr lang="en-US" dirty="0" smtClean="0"/>
              <a:t>French taught other European nations about nationalism</a:t>
            </a:r>
          </a:p>
          <a:p>
            <a:pPr lvl="1"/>
            <a:r>
              <a:rPr lang="en-US" dirty="0" smtClean="0"/>
              <a:t>This works against France when other nations revolt against France</a:t>
            </a:r>
            <a:endParaRPr lang="en-US" dirty="0"/>
          </a:p>
        </p:txBody>
      </p:sp>
      <p:pic>
        <p:nvPicPr>
          <p:cNvPr id="3074" name="Picture 2" descr="http://web.bilkent.edu.tr/Online/www.english.upenn.edu/jlynch/Frank/Gifs/napole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434" y="2514600"/>
            <a:ext cx="3635566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Challenges to Napoleon’s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486400" cy="6019800"/>
          </a:xfrm>
        </p:spPr>
        <p:txBody>
          <a:bodyPr/>
          <a:lstStyle/>
          <a:p>
            <a:r>
              <a:rPr lang="en-US" dirty="0" smtClean="0"/>
              <a:t>Resistance in Spain</a:t>
            </a:r>
          </a:p>
          <a:p>
            <a:pPr lvl="1"/>
            <a:r>
              <a:rPr lang="en-US" dirty="0" smtClean="0"/>
              <a:t>Napoleon made his brother king of Spain</a:t>
            </a:r>
          </a:p>
          <a:p>
            <a:pPr lvl="1"/>
            <a:r>
              <a:rPr lang="en-US" dirty="0" smtClean="0"/>
              <a:t>He also tried to eliminate the Catholic church</a:t>
            </a:r>
          </a:p>
          <a:p>
            <a:pPr lvl="1"/>
            <a:r>
              <a:rPr lang="en-US" dirty="0" smtClean="0"/>
              <a:t>Spain started to believe in Nationalism</a:t>
            </a:r>
          </a:p>
          <a:p>
            <a:pPr lvl="1"/>
            <a:r>
              <a:rPr lang="en-US" dirty="0" smtClean="0"/>
              <a:t>They challenged Napoleon and France</a:t>
            </a:r>
          </a:p>
          <a:p>
            <a:pPr lvl="1"/>
            <a:r>
              <a:rPr lang="en-US" dirty="0" smtClean="0"/>
              <a:t>French crush most rebellions</a:t>
            </a:r>
          </a:p>
          <a:p>
            <a:pPr lvl="1"/>
            <a:r>
              <a:rPr lang="en-US" dirty="0" smtClean="0"/>
              <a:t>This fuels the Spanish hatred for the French</a:t>
            </a:r>
            <a:endParaRPr lang="en-US" dirty="0"/>
          </a:p>
        </p:txBody>
      </p:sp>
      <p:pic>
        <p:nvPicPr>
          <p:cNvPr id="2050" name="Picture 2" descr="http://www.smarthistory.org/images/goya3m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215" y="3962400"/>
            <a:ext cx="3821785" cy="2895600"/>
          </a:xfrm>
          <a:prstGeom prst="rect">
            <a:avLst/>
          </a:prstGeom>
          <a:noFill/>
        </p:spPr>
      </p:pic>
      <p:pic>
        <p:nvPicPr>
          <p:cNvPr id="2052" name="Picture 4" descr="http://io.uwinnipeg.ca/~vincent/4500.6-001/Cosmology/time-goya-painti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1" y="914400"/>
            <a:ext cx="2133600" cy="3103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Challenges to Napoleon’s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Guerrilla Warfare</a:t>
            </a:r>
          </a:p>
          <a:p>
            <a:pPr lvl="1"/>
            <a:r>
              <a:rPr lang="en-US" dirty="0" smtClean="0"/>
              <a:t>Style of fighting the Spanish used against France – used hit and run tactics – In Spanish guerrilla means “little war”</a:t>
            </a:r>
          </a:p>
          <a:p>
            <a:pPr lvl="1"/>
            <a:r>
              <a:rPr lang="en-US" dirty="0" smtClean="0"/>
              <a:t>Britain sends Arthur Wellesley (Duke of Wellington) to help the Spanish fight the French</a:t>
            </a:r>
          </a:p>
          <a:p>
            <a:r>
              <a:rPr lang="en-US" dirty="0" smtClean="0"/>
              <a:t>War With Austria</a:t>
            </a:r>
          </a:p>
          <a:p>
            <a:pPr lvl="1"/>
            <a:r>
              <a:rPr lang="en-US" dirty="0" smtClean="0"/>
              <a:t>Spanish war with France encouraged Austria to revolt</a:t>
            </a:r>
          </a:p>
          <a:p>
            <a:pPr lvl="1"/>
            <a:r>
              <a:rPr lang="en-US" dirty="0" smtClean="0"/>
              <a:t>France crushes this revolt</a:t>
            </a:r>
          </a:p>
          <a:p>
            <a:pPr lvl="1"/>
            <a:r>
              <a:rPr lang="en-US" dirty="0" smtClean="0"/>
              <a:t>Napoleon divorces Josephine and marries the Austrian princess Marie Louise</a:t>
            </a:r>
          </a:p>
        </p:txBody>
      </p:sp>
      <p:pic>
        <p:nvPicPr>
          <p:cNvPr id="1026" name="Picture 2" descr="http://www.britishbattles.com/waterloo/images/duke-wellington-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8972" y="2514600"/>
            <a:ext cx="3435027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Challenges to Napoleon’s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/>
          <a:lstStyle/>
          <a:p>
            <a:r>
              <a:rPr lang="en-US" dirty="0" smtClean="0"/>
              <a:t>Defeat in Russia</a:t>
            </a:r>
          </a:p>
          <a:p>
            <a:pPr lvl="1"/>
            <a:r>
              <a:rPr lang="en-US" dirty="0" smtClean="0"/>
              <a:t>Napoleon’s Continental system made many unhappy</a:t>
            </a:r>
          </a:p>
          <a:p>
            <a:pPr lvl="1"/>
            <a:r>
              <a:rPr lang="en-US" dirty="0" smtClean="0"/>
              <a:t>Czar Alexander I of Russia was particularly unhappy and withdrew from the Continental system</a:t>
            </a:r>
          </a:p>
          <a:p>
            <a:pPr lvl="1"/>
            <a:r>
              <a:rPr lang="en-US" dirty="0" smtClean="0"/>
              <a:t>Napoleon reacted by assembling his grand army and heading for Russia</a:t>
            </a:r>
          </a:p>
          <a:p>
            <a:pPr lvl="1"/>
            <a:r>
              <a:rPr lang="en-US" dirty="0" smtClean="0"/>
              <a:t>400,000 French soldiers invade Russia</a:t>
            </a:r>
            <a:endParaRPr lang="en-US" dirty="0"/>
          </a:p>
        </p:txBody>
      </p:sp>
      <p:pic>
        <p:nvPicPr>
          <p:cNvPr id="55298" name="Picture 2" descr="http://www.alexanderpalace.org/palace/img/paul1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5689" y="1752600"/>
            <a:ext cx="3738312" cy="24383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Challenges to Napoleon’s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Defeat in Russia cont.</a:t>
            </a:r>
          </a:p>
          <a:p>
            <a:pPr lvl="1"/>
            <a:r>
              <a:rPr lang="en-US" dirty="0" smtClean="0"/>
              <a:t>Russians retreat constantly, never really fighting a battle</a:t>
            </a:r>
          </a:p>
          <a:p>
            <a:pPr lvl="1"/>
            <a:r>
              <a:rPr lang="en-US" dirty="0" smtClean="0"/>
              <a:t>In their retreat they used a tactic called “Scorched Earth” where they burned everything in their retreat in order to ensure that the French had no resources</a:t>
            </a:r>
          </a:p>
          <a:p>
            <a:pPr lvl="1"/>
            <a:r>
              <a:rPr lang="en-US" dirty="0" smtClean="0"/>
              <a:t>French soldiers froze and starved</a:t>
            </a:r>
          </a:p>
          <a:p>
            <a:pPr lvl="1"/>
            <a:r>
              <a:rPr lang="en-US" dirty="0" smtClean="0"/>
              <a:t>Napoleon reached Moscow but realized that he could not supply his army so he headed back home</a:t>
            </a:r>
          </a:p>
          <a:p>
            <a:pPr lvl="1"/>
            <a:r>
              <a:rPr lang="en-US" dirty="0" smtClean="0"/>
              <a:t>Only 10,000 soldiers survived out of 400,000</a:t>
            </a:r>
          </a:p>
          <a:p>
            <a:pPr lvl="1"/>
            <a:r>
              <a:rPr lang="en-US" dirty="0" smtClean="0"/>
              <a:t>Napoleon’s image was shattered</a:t>
            </a:r>
            <a:endParaRPr lang="en-US" dirty="0"/>
          </a:p>
        </p:txBody>
      </p:sp>
      <p:pic>
        <p:nvPicPr>
          <p:cNvPr id="54276" name="Picture 4" descr="http://www.brigade-napoleon.org/infantrie/images/Polish12thIn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2982" y="2667000"/>
            <a:ext cx="3341018" cy="4191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Challenges to Napoleon’s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Downfall of Napoleon</a:t>
            </a:r>
          </a:p>
          <a:p>
            <a:pPr lvl="1"/>
            <a:r>
              <a:rPr lang="en-US" dirty="0" smtClean="0"/>
              <a:t>Napoleon and his depleted army are defeated at the battle of Leipzig</a:t>
            </a:r>
          </a:p>
          <a:p>
            <a:pPr lvl="1"/>
            <a:r>
              <a:rPr lang="en-US" dirty="0" smtClean="0"/>
              <a:t>Napoleon abdicates (steps down from power)</a:t>
            </a:r>
          </a:p>
          <a:p>
            <a:pPr lvl="1"/>
            <a:r>
              <a:rPr lang="en-US" dirty="0" smtClean="0"/>
              <a:t>He is exiled to Elba, an island in the Mediterranean</a:t>
            </a:r>
          </a:p>
          <a:p>
            <a:pPr lvl="1"/>
            <a:r>
              <a:rPr lang="en-US" dirty="0" smtClean="0"/>
              <a:t>Louis XVIII, Brother of Louis XVI, takes the French throne</a:t>
            </a:r>
          </a:p>
          <a:p>
            <a:pPr lvl="1"/>
            <a:r>
              <a:rPr lang="en-US" dirty="0" smtClean="0"/>
              <a:t>Napoleon escapes the island and returns</a:t>
            </a:r>
          </a:p>
          <a:p>
            <a:pPr lvl="1"/>
            <a:r>
              <a:rPr lang="en-US" dirty="0" smtClean="0"/>
              <a:t>Louis XVIII flees</a:t>
            </a:r>
            <a:endParaRPr lang="en-US" dirty="0"/>
          </a:p>
        </p:txBody>
      </p:sp>
      <p:pic>
        <p:nvPicPr>
          <p:cNvPr id="4" name="Picture 2" descr="http://www.historikorders.com/scotsgreyschargehighland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1" y="2667000"/>
            <a:ext cx="3505200" cy="2124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Challenges to Napoleon’s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Napoleon rules for 100 days until he is defeated by the British at the Battle of Waterloo</a:t>
            </a:r>
          </a:p>
          <a:p>
            <a:pPr lvl="1"/>
            <a:r>
              <a:rPr lang="en-US" dirty="0" smtClean="0"/>
              <a:t>British led by Duke of Wellington</a:t>
            </a:r>
          </a:p>
          <a:p>
            <a:r>
              <a:rPr lang="en-US" dirty="0" smtClean="0"/>
              <a:t>This time Napoleon is sent to St. Helena, a lonely island in the South Atlantic</a:t>
            </a:r>
          </a:p>
          <a:p>
            <a:r>
              <a:rPr lang="en-US" dirty="0" smtClean="0"/>
              <a:t>Napoleon dies in 1821</a:t>
            </a:r>
          </a:p>
          <a:p>
            <a:r>
              <a:rPr lang="en-US" dirty="0" smtClean="0"/>
              <a:t>Napoleon’s legacy</a:t>
            </a:r>
          </a:p>
          <a:p>
            <a:pPr lvl="1"/>
            <a:r>
              <a:rPr lang="en-US" dirty="0" smtClean="0"/>
              <a:t>Napoleonic code</a:t>
            </a:r>
          </a:p>
          <a:p>
            <a:pPr lvl="1"/>
            <a:r>
              <a:rPr lang="en-US" dirty="0" smtClean="0"/>
              <a:t>Spread Nationalism across Europe</a:t>
            </a:r>
          </a:p>
          <a:p>
            <a:pPr lvl="1"/>
            <a:r>
              <a:rPr lang="en-US" dirty="0" smtClean="0"/>
              <a:t>Helped create a new Germany</a:t>
            </a:r>
          </a:p>
          <a:p>
            <a:pPr lvl="1"/>
            <a:r>
              <a:rPr lang="en-US" dirty="0" smtClean="0"/>
              <a:t>Louisiana purchase – Doubles the size of the United States</a:t>
            </a:r>
          </a:p>
        </p:txBody>
      </p:sp>
      <p:pic>
        <p:nvPicPr>
          <p:cNvPr id="52226" name="Picture 2" descr="http://www.balticsww.com/napoleon_r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3422" y="2819400"/>
            <a:ext cx="3750578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Congress of Vienna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7912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Goal was to restore Europe’s stability and create a lasting peace by protecting the monarchy</a:t>
            </a:r>
          </a:p>
          <a:p>
            <a:r>
              <a:rPr lang="en-US" dirty="0" smtClean="0"/>
              <a:t>All major leaders from all European nations were in attendance</a:t>
            </a:r>
          </a:p>
          <a:p>
            <a:r>
              <a:rPr lang="en-US" dirty="0" smtClean="0"/>
              <a:t>Met for 10 months 1814-1815</a:t>
            </a:r>
          </a:p>
          <a:p>
            <a:r>
              <a:rPr lang="en-US" dirty="0" smtClean="0"/>
              <a:t>They redrew the map of Europe</a:t>
            </a:r>
          </a:p>
          <a:p>
            <a:pPr lvl="1"/>
            <a:r>
              <a:rPr lang="en-US" dirty="0" smtClean="0"/>
              <a:t>In doing so they contained France</a:t>
            </a:r>
          </a:p>
          <a:p>
            <a:pPr lvl="1"/>
            <a:r>
              <a:rPr lang="en-US" dirty="0" smtClean="0"/>
              <a:t>The monarchy returns in most European nations</a:t>
            </a:r>
          </a:p>
          <a:p>
            <a:pPr lvl="1"/>
            <a:r>
              <a:rPr lang="en-US" dirty="0" smtClean="0"/>
              <a:t>Germany gains a strong sense of Nationalism “Uh oh”</a:t>
            </a:r>
          </a:p>
          <a:p>
            <a:endParaRPr lang="en-US" dirty="0"/>
          </a:p>
        </p:txBody>
      </p:sp>
      <p:pic>
        <p:nvPicPr>
          <p:cNvPr id="57346" name="Picture 2" descr="http://web.missouri.edu/~sperberj/hist1510/Images/Congress%20of%20Vien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990600"/>
            <a:ext cx="3962400" cy="2685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791200" cy="5867400"/>
          </a:xfrm>
        </p:spPr>
        <p:txBody>
          <a:bodyPr/>
          <a:lstStyle/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Estate</a:t>
            </a:r>
          </a:p>
          <a:p>
            <a:pPr lvl="1"/>
            <a:r>
              <a:rPr lang="en-US" dirty="0" smtClean="0"/>
              <a:t>Bourgeoisie (middle class)</a:t>
            </a:r>
          </a:p>
          <a:p>
            <a:pPr lvl="2"/>
            <a:r>
              <a:rPr lang="en-US" dirty="0" smtClean="0"/>
              <a:t>Bankers, merchants, lawyers, doctors, professors, artists and manufacturers</a:t>
            </a:r>
          </a:p>
          <a:p>
            <a:pPr lvl="1"/>
            <a:r>
              <a:rPr lang="en-US" dirty="0" smtClean="0"/>
              <a:t>Peasants - 9 out of 10 in the 3</a:t>
            </a:r>
            <a:r>
              <a:rPr lang="en-US" baseline="30000" dirty="0" smtClean="0"/>
              <a:t>rd</a:t>
            </a:r>
            <a:r>
              <a:rPr lang="en-US" dirty="0" smtClean="0"/>
              <a:t> estate</a:t>
            </a:r>
          </a:p>
          <a:p>
            <a:pPr lvl="1"/>
            <a:r>
              <a:rPr lang="en-US" dirty="0" smtClean="0"/>
              <a:t>Urban workers – the rest of the 3</a:t>
            </a:r>
            <a:r>
              <a:rPr lang="en-US" baseline="30000" dirty="0" smtClean="0"/>
              <a:t>rd</a:t>
            </a:r>
            <a:r>
              <a:rPr lang="en-US" dirty="0" smtClean="0"/>
              <a:t> estate</a:t>
            </a:r>
          </a:p>
          <a:p>
            <a:pPr lvl="2"/>
            <a:r>
              <a:rPr lang="en-US" dirty="0" smtClean="0"/>
              <a:t>Apprentices, journeymen, printers, clothing makers, servants, stable hands, porters, construction workers and the unemployed</a:t>
            </a:r>
            <a:endParaRPr lang="en-US" dirty="0"/>
          </a:p>
        </p:txBody>
      </p:sp>
      <p:pic>
        <p:nvPicPr>
          <p:cNvPr id="3074" name="Picture 2" descr="http://academic.brooklyn.cuny.edu/history/dfg/core/3est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9570" y="838200"/>
            <a:ext cx="363443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6388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Discontent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estate hated 2</a:t>
            </a:r>
            <a:r>
              <a:rPr lang="en-US" baseline="30000" dirty="0" smtClean="0"/>
              <a:t>nd</a:t>
            </a:r>
            <a:r>
              <a:rPr lang="en-US" dirty="0" smtClean="0"/>
              <a:t> &amp; 1</a:t>
            </a:r>
            <a:r>
              <a:rPr lang="en-US" baseline="30000" dirty="0" smtClean="0"/>
              <a:t>st</a:t>
            </a:r>
            <a:r>
              <a:rPr lang="en-US" dirty="0" smtClean="0"/>
              <a:t> estate</a:t>
            </a:r>
          </a:p>
          <a:p>
            <a:pPr lvl="1"/>
            <a:r>
              <a:rPr lang="en-US" dirty="0" smtClean="0"/>
              <a:t>Small raises in the price of bread meant starvation for many in the 3</a:t>
            </a:r>
            <a:r>
              <a:rPr lang="en-US" baseline="30000" dirty="0" smtClean="0"/>
              <a:t>rd</a:t>
            </a:r>
            <a:r>
              <a:rPr lang="en-US" dirty="0" smtClean="0"/>
              <a:t> estate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estate hated taxes</a:t>
            </a:r>
          </a:p>
          <a:p>
            <a:pPr lvl="2"/>
            <a:r>
              <a:rPr lang="en-US" dirty="0" smtClean="0"/>
              <a:t>Taxed on everything from land to soap to salt</a:t>
            </a:r>
          </a:p>
          <a:p>
            <a:pPr lvl="2"/>
            <a:r>
              <a:rPr lang="en-US" dirty="0" smtClean="0"/>
              <a:t>Also taxed on road and bridge repair known as the </a:t>
            </a:r>
            <a:r>
              <a:rPr lang="en-US" dirty="0" err="1" smtClean="0"/>
              <a:t>Corvee</a:t>
            </a:r>
            <a:r>
              <a:rPr lang="en-US" dirty="0" smtClean="0"/>
              <a:t> tax</a:t>
            </a:r>
          </a:p>
          <a:p>
            <a:pPr lvl="1"/>
            <a:r>
              <a:rPr lang="en-US" dirty="0" smtClean="0"/>
              <a:t>Peasants were not allowed to hunt</a:t>
            </a:r>
          </a:p>
          <a:p>
            <a:pPr lvl="2"/>
            <a:r>
              <a:rPr lang="en-US" dirty="0" smtClean="0"/>
              <a:t>Could not even kill rabbits that ate their crops</a:t>
            </a:r>
          </a:p>
          <a:p>
            <a:pPr lvl="2"/>
            <a:endParaRPr lang="en-US" dirty="0"/>
          </a:p>
        </p:txBody>
      </p:sp>
      <p:pic>
        <p:nvPicPr>
          <p:cNvPr id="2050" name="Picture 2" descr="http://www.southplainfieldnj.com/SeniorCenter/Taxes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514600"/>
            <a:ext cx="3733800" cy="2641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248400" cy="5943600"/>
          </a:xfrm>
        </p:spPr>
        <p:txBody>
          <a:bodyPr/>
          <a:lstStyle/>
          <a:p>
            <a:r>
              <a:rPr lang="en-US" dirty="0" smtClean="0"/>
              <a:t>Enlightenment led the 3</a:t>
            </a:r>
            <a:r>
              <a:rPr lang="en-US" baseline="30000" dirty="0" smtClean="0"/>
              <a:t>rd</a:t>
            </a:r>
            <a:r>
              <a:rPr lang="en-US" dirty="0" smtClean="0"/>
              <a:t> estate to begin to question the way of life in France</a:t>
            </a:r>
          </a:p>
          <a:p>
            <a:r>
              <a:rPr lang="en-US" dirty="0" smtClean="0"/>
              <a:t>Economic Problems</a:t>
            </a:r>
          </a:p>
          <a:p>
            <a:pPr lvl="1"/>
            <a:r>
              <a:rPr lang="en-US" dirty="0" smtClean="0"/>
              <a:t>Deficit spending</a:t>
            </a:r>
          </a:p>
          <a:p>
            <a:pPr lvl="1"/>
            <a:r>
              <a:rPr lang="en-US" dirty="0" smtClean="0"/>
              <a:t>War debts</a:t>
            </a:r>
          </a:p>
          <a:p>
            <a:pPr lvl="2"/>
            <a:r>
              <a:rPr lang="en-US" dirty="0" smtClean="0"/>
              <a:t>Seven years’ war</a:t>
            </a:r>
          </a:p>
          <a:p>
            <a:pPr lvl="2"/>
            <a:r>
              <a:rPr lang="en-US" dirty="0" smtClean="0"/>
              <a:t>American revolution</a:t>
            </a:r>
          </a:p>
          <a:p>
            <a:pPr lvl="1"/>
            <a:r>
              <a:rPr lang="en-US" dirty="0" smtClean="0"/>
              <a:t>Half of taxes collected went to pay interest on debt payments</a:t>
            </a:r>
          </a:p>
          <a:p>
            <a:pPr lvl="1"/>
            <a:r>
              <a:rPr lang="en-US" dirty="0" smtClean="0"/>
              <a:t>Forced to raise taxes and reduce expenses</a:t>
            </a:r>
            <a:endParaRPr lang="en-US" dirty="0"/>
          </a:p>
        </p:txBody>
      </p:sp>
      <p:pic>
        <p:nvPicPr>
          <p:cNvPr id="1026" name="Picture 2" descr="http://www.resnet.trinity.edu/lakers/gene-ethics-site/images/revolu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0" y="2057400"/>
            <a:ext cx="4381500" cy="2914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705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Economic Troubles</a:t>
            </a:r>
          </a:p>
          <a:p>
            <a:pPr lvl="1"/>
            <a:r>
              <a:rPr lang="en-US" dirty="0" smtClean="0"/>
              <a:t>Poor harvests</a:t>
            </a:r>
          </a:p>
          <a:p>
            <a:pPr lvl="2"/>
            <a:r>
              <a:rPr lang="en-US" dirty="0" smtClean="0"/>
              <a:t>Led to high food prices</a:t>
            </a:r>
          </a:p>
          <a:p>
            <a:pPr lvl="2"/>
            <a:r>
              <a:rPr lang="en-US" dirty="0" smtClean="0"/>
              <a:t>People began to starve</a:t>
            </a:r>
          </a:p>
          <a:p>
            <a:pPr lvl="2"/>
            <a:r>
              <a:rPr lang="en-US" dirty="0" smtClean="0"/>
              <a:t>Led to bread riots</a:t>
            </a:r>
          </a:p>
          <a:p>
            <a:pPr lvl="1"/>
            <a:r>
              <a:rPr lang="en-US" dirty="0" smtClean="0"/>
              <a:t>Failure to reform</a:t>
            </a:r>
          </a:p>
          <a:p>
            <a:pPr lvl="2"/>
            <a:r>
              <a:rPr lang="en-US" dirty="0" smtClean="0"/>
              <a:t>Louis XIV and Louis XV continued to run up debts</a:t>
            </a:r>
          </a:p>
          <a:p>
            <a:pPr lvl="2"/>
            <a:r>
              <a:rPr lang="en-US" dirty="0" smtClean="0"/>
              <a:t>Louis XVI – well meaning but weak and indecisive</a:t>
            </a:r>
          </a:p>
          <a:p>
            <a:pPr lvl="2"/>
            <a:r>
              <a:rPr lang="en-US" dirty="0" smtClean="0"/>
              <a:t>Louis XVI appointed economic genius Jacques Necker</a:t>
            </a:r>
          </a:p>
          <a:p>
            <a:pPr lvl="2"/>
            <a:r>
              <a:rPr lang="en-US" dirty="0" smtClean="0"/>
              <a:t>Necker proposes tax on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estate</a:t>
            </a:r>
          </a:p>
          <a:p>
            <a:pPr lvl="2"/>
            <a:r>
              <a:rPr lang="en-US" dirty="0" smtClean="0"/>
              <a:t>Met with much disgust</a:t>
            </a:r>
          </a:p>
          <a:p>
            <a:pPr lvl="2"/>
            <a:r>
              <a:rPr lang="en-US" dirty="0" smtClean="0"/>
              <a:t>Nobles and Clergy force Louis XVI to dismiss Necker</a:t>
            </a:r>
          </a:p>
        </p:txBody>
      </p:sp>
      <p:pic>
        <p:nvPicPr>
          <p:cNvPr id="7170" name="Picture 2" descr="http://tbn0.google.com/images?q=tbn:tQX6mDs0VZIgOM:http://recollectionbooks.com/bleed/Encyclopedia/BresciGaetano/bresci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1131" y="762000"/>
            <a:ext cx="2812869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324600" cy="5867400"/>
          </a:xfrm>
        </p:spPr>
        <p:txBody>
          <a:bodyPr/>
          <a:lstStyle/>
          <a:p>
            <a:r>
              <a:rPr lang="en-US" dirty="0" smtClean="0"/>
              <a:t>May 1789 - Louis XVI calls for the Estates General – first time in 175 years</a:t>
            </a:r>
          </a:p>
          <a:p>
            <a:pPr lvl="1"/>
            <a:r>
              <a:rPr lang="en-US" dirty="0" smtClean="0"/>
              <a:t>Meeting of the estates to discuss the future of their government</a:t>
            </a:r>
          </a:p>
          <a:p>
            <a:r>
              <a:rPr lang="en-US" dirty="0" smtClean="0"/>
              <a:t>Louis XVI asked all classes to prepare a list of complaints known as Cahiers</a:t>
            </a:r>
          </a:p>
          <a:p>
            <a:r>
              <a:rPr lang="en-US" dirty="0" smtClean="0"/>
              <a:t>Each class had many complaints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class had the most</a:t>
            </a:r>
          </a:p>
          <a:p>
            <a:endParaRPr lang="en-US" dirty="0"/>
          </a:p>
        </p:txBody>
      </p:sp>
      <p:pic>
        <p:nvPicPr>
          <p:cNvPr id="6146" name="Picture 2" descr="http://upload.wikimedia.org/wikipedia/commons/b/b7/Ouverture_des_%C3%89tats_g%C3%A9n%C3%A9raux_de_1789_%C3%A0_Versail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9115" y="2971801"/>
            <a:ext cx="2764885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4864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Representatives of the 3</a:t>
            </a:r>
            <a:r>
              <a:rPr lang="en-US" baseline="30000" dirty="0" smtClean="0"/>
              <a:t>rd</a:t>
            </a:r>
            <a:r>
              <a:rPr lang="en-US" dirty="0" smtClean="0"/>
              <a:t> estate were inspired by the Philosophes of the Enlightenment</a:t>
            </a:r>
          </a:p>
          <a:p>
            <a:r>
              <a:rPr lang="en-US" dirty="0" smtClean="0"/>
              <a:t>Each estate usually got one vote – problem is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estate always outnumbered 3</a:t>
            </a:r>
            <a:r>
              <a:rPr lang="en-US" baseline="30000" dirty="0" smtClean="0"/>
              <a:t>rd</a:t>
            </a:r>
            <a:r>
              <a:rPr lang="en-US" dirty="0" smtClean="0"/>
              <a:t> estate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estate called for a vote with each person at the estate general getting a vote</a:t>
            </a:r>
          </a:p>
          <a:p>
            <a:endParaRPr lang="en-US" dirty="0"/>
          </a:p>
        </p:txBody>
      </p:sp>
      <p:pic>
        <p:nvPicPr>
          <p:cNvPr id="25602" name="Picture 2" descr="http://eee.uci.edu/faculty/losh/frenchimages/davidten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1693" y="2514600"/>
            <a:ext cx="4002307" cy="25907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3718</TotalTime>
  <Words>2118</Words>
  <Application>Microsoft Macintosh PowerPoint</Application>
  <PresentationFormat>On-screen Show (4:3)</PresentationFormat>
  <Paragraphs>277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Calibri</vt:lpstr>
      <vt:lpstr>Arial</vt:lpstr>
      <vt:lpstr>Office Theme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The French Revolution</vt:lpstr>
      <vt:lpstr>Challenges to Napoleon’s Empire</vt:lpstr>
      <vt:lpstr>Challenges to Napoleon’s Empire</vt:lpstr>
      <vt:lpstr>Challenges to Napoleon’s Empire</vt:lpstr>
      <vt:lpstr>Challenges to Napoleon’s Empire</vt:lpstr>
      <vt:lpstr>Challenges to Napoleon’s Empire</vt:lpstr>
      <vt:lpstr>Challenges to Napoleon’s Empire</vt:lpstr>
      <vt:lpstr>Challenges to Napoleon’s Empire</vt:lpstr>
      <vt:lpstr>Congress of Vienna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</dc:title>
  <dc:creator>Donald Cook</dc:creator>
  <cp:lastModifiedBy>Microsoft Office User</cp:lastModifiedBy>
  <cp:revision>112</cp:revision>
  <dcterms:created xsi:type="dcterms:W3CDTF">2009-11-30T16:26:24Z</dcterms:created>
  <dcterms:modified xsi:type="dcterms:W3CDTF">2016-10-18T20:28:54Z</dcterms:modified>
</cp:coreProperties>
</file>